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7"/>
  </p:notesMasterIdLst>
  <p:handoutMasterIdLst>
    <p:handoutMasterId r:id="rId18"/>
  </p:handoutMasterIdLst>
  <p:sldIdLst>
    <p:sldId id="382" r:id="rId2"/>
    <p:sldId id="383" r:id="rId3"/>
    <p:sldId id="389" r:id="rId4"/>
    <p:sldId id="391" r:id="rId5"/>
    <p:sldId id="373" r:id="rId6"/>
    <p:sldId id="374" r:id="rId7"/>
    <p:sldId id="388" r:id="rId8"/>
    <p:sldId id="396" r:id="rId9"/>
    <p:sldId id="397" r:id="rId10"/>
    <p:sldId id="398" r:id="rId11"/>
    <p:sldId id="399" r:id="rId12"/>
    <p:sldId id="387" r:id="rId13"/>
    <p:sldId id="393" r:id="rId14"/>
    <p:sldId id="395" r:id="rId15"/>
    <p:sldId id="379" r:id="rId16"/>
  </p:sldIdLst>
  <p:sldSz cx="9144000" cy="6858000" type="screen4x3"/>
  <p:notesSz cx="9918700" cy="6794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BDFE1"/>
    <a:srgbClr val="E9ECEE"/>
    <a:srgbClr val="E7EBF5"/>
    <a:srgbClr val="CCD5EA"/>
    <a:srgbClr val="81E4F0"/>
    <a:srgbClr val="4DC1E0"/>
    <a:srgbClr val="003366"/>
    <a:srgbClr val="DD4A7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4660" autoAdjust="0"/>
  </p:normalViewPr>
  <p:slideViewPr>
    <p:cSldViewPr>
      <p:cViewPr>
        <p:scale>
          <a:sx n="90" d="100"/>
          <a:sy n="90" d="100"/>
        </p:scale>
        <p:origin x="9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06" y="-108"/>
      </p:cViewPr>
      <p:guideLst>
        <p:guide orient="horz" pos="2140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BF3D0-2ABE-44C5-96E6-E6BE7AE457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D1E5A2-3CE3-4AF4-8BD6-731068E12A65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Ваше заявление отправлено в организацию</a:t>
          </a:r>
          <a:endParaRPr lang="ru-RU" dirty="0">
            <a:solidFill>
              <a:schemeClr val="bg1"/>
            </a:solidFill>
          </a:endParaRPr>
        </a:p>
      </dgm:t>
    </dgm:pt>
    <dgm:pt modelId="{F268A7F9-1670-4AF7-A6EA-850F110FA699}" type="parTrans" cxnId="{E052A908-D687-4FBF-8475-B8254E9D9A47}">
      <dgm:prSet/>
      <dgm:spPr/>
      <dgm:t>
        <a:bodyPr/>
        <a:lstStyle/>
        <a:p>
          <a:endParaRPr lang="ru-RU"/>
        </a:p>
      </dgm:t>
    </dgm:pt>
    <dgm:pt modelId="{8BFF9ECF-3A2E-4949-B4A7-B3904570A244}" type="sibTrans" cxnId="{E052A908-D687-4FBF-8475-B8254E9D9A47}">
      <dgm:prSet/>
      <dgm:spPr/>
      <dgm:t>
        <a:bodyPr/>
        <a:lstStyle/>
        <a:p>
          <a:endParaRPr lang="ru-RU"/>
        </a:p>
      </dgm:t>
    </dgm:pt>
    <dgm:pt modelId="{0F378CB9-5EE7-4F03-8141-B21AFC45C112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3366"/>
              </a:solidFill>
            </a:rPr>
            <a:t>В меню «</a:t>
          </a:r>
          <a:r>
            <a:rPr lang="ru-RU" sz="1200" dirty="0" smtClean="0">
              <a:solidFill>
                <a:srgbClr val="C00000"/>
              </a:solidFill>
            </a:rPr>
            <a:t>Мои заявки</a:t>
          </a:r>
          <a:r>
            <a:rPr lang="ru-RU" sz="1200" dirty="0" smtClean="0">
              <a:solidFill>
                <a:srgbClr val="003366"/>
              </a:solidFill>
            </a:rPr>
            <a:t>» личного кабинета убедиться, что статус заявления </a:t>
          </a:r>
          <a:r>
            <a:rPr lang="ru-RU" sz="1200" dirty="0" smtClean="0">
              <a:solidFill>
                <a:srgbClr val="003366"/>
              </a:solidFill>
            </a:rPr>
            <a:t>изменился:      с «Заявление в очереди на отправку»                                                                                          на статус «</a:t>
          </a:r>
          <a:r>
            <a:rPr lang="ru-RU" sz="1200" b="1" u="sng" dirty="0" smtClean="0">
              <a:solidFill>
                <a:srgbClr val="C00000"/>
              </a:solidFill>
            </a:rPr>
            <a:t>Ваше заявление отправлено в организацию</a:t>
          </a:r>
          <a:r>
            <a:rPr lang="ru-RU" sz="1200" dirty="0" smtClean="0">
              <a:solidFill>
                <a:srgbClr val="003366"/>
              </a:solidFill>
            </a:rPr>
            <a:t>»</a:t>
          </a:r>
          <a:endParaRPr lang="ru-RU" sz="1200" dirty="0"/>
        </a:p>
      </dgm:t>
    </dgm:pt>
    <dgm:pt modelId="{49C5B43A-D825-4153-9089-C69630EE399E}" type="parTrans" cxnId="{D5AD3641-7175-451E-B473-A5AF6BEAEBBC}">
      <dgm:prSet/>
      <dgm:spPr/>
      <dgm:t>
        <a:bodyPr/>
        <a:lstStyle/>
        <a:p>
          <a:endParaRPr lang="ru-RU"/>
        </a:p>
      </dgm:t>
    </dgm:pt>
    <dgm:pt modelId="{5DFB5EDB-BFA0-403F-B99D-7FEFCAB9A8A8}" type="sibTrans" cxnId="{D5AD3641-7175-451E-B473-A5AF6BEAEBBC}">
      <dgm:prSet/>
      <dgm:spPr/>
      <dgm:t>
        <a:bodyPr/>
        <a:lstStyle/>
        <a:p>
          <a:endParaRPr lang="ru-RU"/>
        </a:p>
      </dgm:t>
    </dgm:pt>
    <dgm:pt modelId="{F6CCB07F-D4C7-47B2-B469-D3E533C37FAD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Подтверждение документов</a:t>
          </a:r>
          <a:endParaRPr lang="ru-RU" b="1" u="sng" dirty="0">
            <a:solidFill>
              <a:schemeClr val="bg1"/>
            </a:solidFill>
          </a:endParaRPr>
        </a:p>
      </dgm:t>
    </dgm:pt>
    <dgm:pt modelId="{513E95D4-0CC9-4E76-92CE-FE4C2669444A}" type="parTrans" cxnId="{9796B299-7A8E-4A02-A763-DA97FB01FDCB}">
      <dgm:prSet/>
      <dgm:spPr/>
      <dgm:t>
        <a:bodyPr/>
        <a:lstStyle/>
        <a:p>
          <a:endParaRPr lang="ru-RU"/>
        </a:p>
      </dgm:t>
    </dgm:pt>
    <dgm:pt modelId="{BEBF8BC2-C6B0-41AB-A526-18A441B38FC5}" type="sibTrans" cxnId="{9796B299-7A8E-4A02-A763-DA97FB01FDCB}">
      <dgm:prSet/>
      <dgm:spPr/>
      <dgm:t>
        <a:bodyPr/>
        <a:lstStyle/>
        <a:p>
          <a:endParaRPr lang="ru-RU"/>
        </a:p>
      </dgm:t>
    </dgm:pt>
    <dgm:pt modelId="{DD200A38-FBE5-44D3-BB43-1C443480DB7F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3366"/>
              </a:solidFill>
            </a:rPr>
            <a:t>В течение рабочего дня с момента подачи заявления убедиться в получении уведомления о необходимости посещения образовательной организации для удостоверения личной подписью родителей заявления и предъявления оригиналов документов. В личном кабинете появится новый статус заявления – «</a:t>
          </a:r>
          <a:r>
            <a:rPr lang="ru-RU" sz="1200" b="1" u="sng" dirty="0" smtClean="0">
              <a:solidFill>
                <a:srgbClr val="C00000"/>
              </a:solidFill>
            </a:rPr>
            <a:t>Подтверждение документов</a:t>
          </a:r>
          <a:r>
            <a:rPr lang="ru-RU" sz="1200" dirty="0" smtClean="0">
              <a:solidFill>
                <a:srgbClr val="003366"/>
              </a:solidFill>
            </a:rPr>
            <a:t>».</a:t>
          </a:r>
          <a:endParaRPr lang="ru-RU" sz="1200" dirty="0"/>
        </a:p>
      </dgm:t>
    </dgm:pt>
    <dgm:pt modelId="{6BE329A2-CFBF-4160-BA16-65B219F946A5}" type="parTrans" cxnId="{17E2C74E-5706-4AE2-80DA-C2DE35CB1E95}">
      <dgm:prSet/>
      <dgm:spPr/>
      <dgm:t>
        <a:bodyPr/>
        <a:lstStyle/>
        <a:p>
          <a:endParaRPr lang="ru-RU"/>
        </a:p>
      </dgm:t>
    </dgm:pt>
    <dgm:pt modelId="{FE7342BC-C663-4025-8AFC-DB86A177EF7A}" type="sibTrans" cxnId="{17E2C74E-5706-4AE2-80DA-C2DE35CB1E95}">
      <dgm:prSet/>
      <dgm:spPr/>
      <dgm:t>
        <a:bodyPr/>
        <a:lstStyle/>
        <a:p>
          <a:endParaRPr lang="ru-RU"/>
        </a:p>
      </dgm:t>
    </dgm:pt>
    <dgm:pt modelId="{18F4081F-074B-4683-993B-F8C2897C70E4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Зарегистрировано</a:t>
          </a:r>
          <a:endParaRPr lang="ru-RU" b="1" u="sng" dirty="0">
            <a:solidFill>
              <a:schemeClr val="bg1"/>
            </a:solidFill>
          </a:endParaRPr>
        </a:p>
      </dgm:t>
    </dgm:pt>
    <dgm:pt modelId="{521B1FA3-ED22-42F6-BDF8-5FB09A0ADA50}" type="parTrans" cxnId="{3C78D7A0-C813-4DD1-8204-93DE10AA73FC}">
      <dgm:prSet/>
      <dgm:spPr/>
      <dgm:t>
        <a:bodyPr/>
        <a:lstStyle/>
        <a:p>
          <a:endParaRPr lang="ru-RU"/>
        </a:p>
      </dgm:t>
    </dgm:pt>
    <dgm:pt modelId="{74C14E5B-995A-4D08-BFE2-03698920ED13}" type="sibTrans" cxnId="{3C78D7A0-C813-4DD1-8204-93DE10AA73FC}">
      <dgm:prSet/>
      <dgm:spPr/>
      <dgm:t>
        <a:bodyPr/>
        <a:lstStyle/>
        <a:p>
          <a:endParaRPr lang="ru-RU"/>
        </a:p>
      </dgm:t>
    </dgm:pt>
    <dgm:pt modelId="{C7A95699-7295-4A24-B857-34AE77FBA587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3366"/>
              </a:solidFill>
            </a:rPr>
            <a:t>Явиться в образовательную организацию в указанный в уведомлении срок с оригиналами документов, необходимых для приема (паспорт заявителя, свидетельство о рождении ребенка, подтверждение проживания на закрепленной территории) для удостоверения заявления, согласия на обработку персональных данных, после чего в личном кабинете статус заявления изменится на «</a:t>
          </a:r>
          <a:r>
            <a:rPr lang="ru-RU" sz="1200" b="1" u="sng" dirty="0" smtClean="0">
              <a:solidFill>
                <a:srgbClr val="C00000"/>
              </a:solidFill>
            </a:rPr>
            <a:t>Зарегистрировано</a:t>
          </a:r>
          <a:r>
            <a:rPr lang="ru-RU" sz="1200" dirty="0" smtClean="0">
              <a:solidFill>
                <a:srgbClr val="003366"/>
              </a:solidFill>
            </a:rPr>
            <a:t>».</a:t>
          </a:r>
          <a:endParaRPr lang="ru-RU" sz="1200" dirty="0"/>
        </a:p>
      </dgm:t>
    </dgm:pt>
    <dgm:pt modelId="{654F7E9D-A429-4AE0-8AC3-4B529D868A81}" type="parTrans" cxnId="{4E324C26-1F17-420C-8E8F-9B04DF88AEB2}">
      <dgm:prSet/>
      <dgm:spPr/>
      <dgm:t>
        <a:bodyPr/>
        <a:lstStyle/>
        <a:p>
          <a:endParaRPr lang="ru-RU"/>
        </a:p>
      </dgm:t>
    </dgm:pt>
    <dgm:pt modelId="{C3806F4F-B581-4988-9A72-1FC4ECCD3284}" type="sibTrans" cxnId="{4E324C26-1F17-420C-8E8F-9B04DF88AEB2}">
      <dgm:prSet/>
      <dgm:spPr/>
      <dgm:t>
        <a:bodyPr/>
        <a:lstStyle/>
        <a:p>
          <a:endParaRPr lang="ru-RU"/>
        </a:p>
      </dgm:t>
    </dgm:pt>
    <dgm:pt modelId="{072E2AB2-1C34-4BC4-B933-C7D8646BAA2C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Зачислен</a:t>
          </a:r>
          <a:endParaRPr lang="ru-RU" b="1" u="sng" dirty="0">
            <a:solidFill>
              <a:schemeClr val="bg1"/>
            </a:solidFill>
          </a:endParaRPr>
        </a:p>
      </dgm:t>
    </dgm:pt>
    <dgm:pt modelId="{84447DE0-2805-475C-8AFB-D5657BBAD212}" type="parTrans" cxnId="{CF0A23DD-91F4-4D4C-AEFD-C179C2928F49}">
      <dgm:prSet/>
      <dgm:spPr/>
      <dgm:t>
        <a:bodyPr/>
        <a:lstStyle/>
        <a:p>
          <a:endParaRPr lang="ru-RU"/>
        </a:p>
      </dgm:t>
    </dgm:pt>
    <dgm:pt modelId="{12571836-ACDA-4470-8577-BBA596078DB3}" type="sibTrans" cxnId="{CF0A23DD-91F4-4D4C-AEFD-C179C2928F49}">
      <dgm:prSet/>
      <dgm:spPr/>
      <dgm:t>
        <a:bodyPr/>
        <a:lstStyle/>
        <a:p>
          <a:endParaRPr lang="ru-RU"/>
        </a:p>
      </dgm:t>
    </dgm:pt>
    <dgm:pt modelId="{B9AA55E0-70D5-4D93-B4FD-32BCD76BDD89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3366"/>
              </a:solidFill>
            </a:rPr>
            <a:t>По истечении следующего рабочего дня после регистрации заявления убедиться в изменении статуса заявления на «</a:t>
          </a:r>
          <a:r>
            <a:rPr lang="ru-RU" sz="1200" b="1" u="sng" dirty="0" smtClean="0">
              <a:solidFill>
                <a:srgbClr val="C00000"/>
              </a:solidFill>
            </a:rPr>
            <a:t>Зачислен</a:t>
          </a:r>
          <a:r>
            <a:rPr lang="ru-RU" sz="1200" dirty="0" smtClean="0">
              <a:solidFill>
                <a:srgbClr val="003366"/>
              </a:solidFill>
            </a:rPr>
            <a:t>», ознакомиться в образовательной организации с приказом о зачислении</a:t>
          </a:r>
          <a:endParaRPr lang="ru-RU" sz="1200" dirty="0"/>
        </a:p>
      </dgm:t>
    </dgm:pt>
    <dgm:pt modelId="{8E609144-1E78-4DD0-8E34-C77492C3940A}" type="parTrans" cxnId="{80DE1A99-4C00-4E08-A4CE-B25655CEEBDD}">
      <dgm:prSet/>
      <dgm:spPr/>
      <dgm:t>
        <a:bodyPr/>
        <a:lstStyle/>
        <a:p>
          <a:endParaRPr lang="ru-RU"/>
        </a:p>
      </dgm:t>
    </dgm:pt>
    <dgm:pt modelId="{2F3D9D5C-A727-4D73-A8B9-9EF5E7206D34}" type="sibTrans" cxnId="{80DE1A99-4C00-4E08-A4CE-B25655CEEBDD}">
      <dgm:prSet/>
      <dgm:spPr/>
      <dgm:t>
        <a:bodyPr/>
        <a:lstStyle/>
        <a:p>
          <a:endParaRPr lang="ru-RU"/>
        </a:p>
      </dgm:t>
    </dgm:pt>
    <dgm:pt modelId="{3EFFFB95-481C-4071-B2CE-20F62F04F0C5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ОТСУТСТВИЕ СМЕНЫ СТАТУСОВ!!!</a:t>
          </a:r>
          <a:endParaRPr lang="ru-RU" sz="2000" b="1" u="sng" dirty="0">
            <a:solidFill>
              <a:schemeClr val="tx1"/>
            </a:solidFill>
          </a:endParaRPr>
        </a:p>
      </dgm:t>
    </dgm:pt>
    <dgm:pt modelId="{CA9068E5-E585-4797-8FEC-7DC3C5489D95}" type="parTrans" cxnId="{5DF9C42E-0BB6-4A59-825C-D712AE473FBC}">
      <dgm:prSet/>
      <dgm:spPr/>
      <dgm:t>
        <a:bodyPr/>
        <a:lstStyle/>
        <a:p>
          <a:endParaRPr lang="ru-RU"/>
        </a:p>
      </dgm:t>
    </dgm:pt>
    <dgm:pt modelId="{B8966DD6-9902-4D89-A216-FA4900EDFDE2}" type="sibTrans" cxnId="{5DF9C42E-0BB6-4A59-825C-D712AE473FBC}">
      <dgm:prSet/>
      <dgm:spPr/>
      <dgm:t>
        <a:bodyPr/>
        <a:lstStyle/>
        <a:p>
          <a:endParaRPr lang="ru-RU"/>
        </a:p>
      </dgm:t>
    </dgm:pt>
    <dgm:pt modelId="{2B7FEEDC-42E0-4E8F-BA9E-805DBBA875EB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3366"/>
              </a:solidFill>
            </a:rPr>
            <a:t>В случае </a:t>
          </a:r>
          <a:r>
            <a:rPr lang="ru-RU" sz="1200" dirty="0" smtClean="0">
              <a:solidFill>
                <a:srgbClr val="C00000"/>
              </a:solidFill>
            </a:rPr>
            <a:t>отсутствия смены статусов</a:t>
          </a:r>
          <a:r>
            <a:rPr lang="ru-RU" sz="1200" dirty="0" smtClean="0">
              <a:solidFill>
                <a:srgbClr val="003366"/>
              </a:solidFill>
            </a:rPr>
            <a:t> в личном кабинете на Портале </a:t>
          </a:r>
          <a:r>
            <a:rPr lang="ru-RU" sz="1200" dirty="0" err="1" smtClean="0">
              <a:solidFill>
                <a:srgbClr val="003366"/>
              </a:solidFill>
            </a:rPr>
            <a:t>госуслуг</a:t>
          </a:r>
          <a:r>
            <a:rPr lang="ru-RU" sz="1200" dirty="0" smtClean="0">
              <a:solidFill>
                <a:srgbClr val="003366"/>
              </a:solidFill>
            </a:rPr>
            <a:t> обратиться в учреждение лично (по телефону, электронной почте, указанным на сайте образовательной организации) для уточнения ситуации с заявлением.</a:t>
          </a:r>
          <a:endParaRPr lang="ru-RU" sz="1200" dirty="0"/>
        </a:p>
      </dgm:t>
    </dgm:pt>
    <dgm:pt modelId="{1427952F-FC67-48DF-999B-2624CDA70EC2}" type="parTrans" cxnId="{AC97C90C-EC21-4826-96AB-1FAD1959B3FD}">
      <dgm:prSet/>
      <dgm:spPr/>
      <dgm:t>
        <a:bodyPr/>
        <a:lstStyle/>
        <a:p>
          <a:endParaRPr lang="ru-RU"/>
        </a:p>
      </dgm:t>
    </dgm:pt>
    <dgm:pt modelId="{92AB5FC3-64BD-41A3-95B7-F54A47184FC5}" type="sibTrans" cxnId="{AC97C90C-EC21-4826-96AB-1FAD1959B3FD}">
      <dgm:prSet/>
      <dgm:spPr/>
      <dgm:t>
        <a:bodyPr/>
        <a:lstStyle/>
        <a:p>
          <a:endParaRPr lang="ru-RU"/>
        </a:p>
      </dgm:t>
    </dgm:pt>
    <dgm:pt modelId="{23CF2EA9-6248-40E0-AA3F-6CA184F7FD56}" type="pres">
      <dgm:prSet presAssocID="{C9FBF3D0-2ABE-44C5-96E6-E6BE7AE457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102552-DDB4-4DF7-89FE-0FDE50013897}" type="pres">
      <dgm:prSet presAssocID="{8CD1E5A2-3CE3-4AF4-8BD6-731068E12A65}" presName="linNode" presStyleCnt="0"/>
      <dgm:spPr/>
    </dgm:pt>
    <dgm:pt modelId="{F217D0E7-469C-46AB-BABF-D834FDB6F644}" type="pres">
      <dgm:prSet presAssocID="{8CD1E5A2-3CE3-4AF4-8BD6-731068E12A65}" presName="parentText" presStyleLbl="node1" presStyleIdx="0" presStyleCnt="5" custScaleX="77596" custLinFactNeighborX="860" custLinFactNeighborY="18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EE065-450E-499D-9CFA-DD00FCEF0CEA}" type="pres">
      <dgm:prSet presAssocID="{8CD1E5A2-3CE3-4AF4-8BD6-731068E12A65}" presName="descendantText" presStyleLbl="alignAccFollowNode1" presStyleIdx="0" presStyleCnt="5" custScaleX="13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3B5AE-A49B-4612-A1F7-FF65B27654BC}" type="pres">
      <dgm:prSet presAssocID="{8BFF9ECF-3A2E-4949-B4A7-B3904570A244}" presName="sp" presStyleCnt="0"/>
      <dgm:spPr/>
    </dgm:pt>
    <dgm:pt modelId="{28275F83-1BF4-45D2-A206-B54EC143F073}" type="pres">
      <dgm:prSet presAssocID="{F6CCB07F-D4C7-47B2-B469-D3E533C37FAD}" presName="linNode" presStyleCnt="0"/>
      <dgm:spPr/>
    </dgm:pt>
    <dgm:pt modelId="{6320567C-E7C1-4C2B-8FE9-C6124A589360}" type="pres">
      <dgm:prSet presAssocID="{F6CCB07F-D4C7-47B2-B469-D3E533C37FAD}" presName="parentText" presStyleLbl="node1" presStyleIdx="1" presStyleCnt="5" custScaleX="77596" custLinFactNeighborY="18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5F4D-FA41-4940-8973-7B7F4275C15E}" type="pres">
      <dgm:prSet presAssocID="{F6CCB07F-D4C7-47B2-B469-D3E533C37FAD}" presName="descendantText" presStyleLbl="alignAccFollowNode1" presStyleIdx="1" presStyleCnt="5" custScaleX="13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9AB51-C417-431E-96F4-DBBB1AF6C1ED}" type="pres">
      <dgm:prSet presAssocID="{BEBF8BC2-C6B0-41AB-A526-18A441B38FC5}" presName="sp" presStyleCnt="0"/>
      <dgm:spPr/>
    </dgm:pt>
    <dgm:pt modelId="{0F96EC72-FE66-4856-B4D5-9F71A28CC54B}" type="pres">
      <dgm:prSet presAssocID="{18F4081F-074B-4683-993B-F8C2897C70E4}" presName="linNode" presStyleCnt="0"/>
      <dgm:spPr/>
    </dgm:pt>
    <dgm:pt modelId="{869FB503-C5CE-41AC-AAC2-A53CB82BBBD2}" type="pres">
      <dgm:prSet presAssocID="{18F4081F-074B-4683-993B-F8C2897C70E4}" presName="parentText" presStyleLbl="node1" presStyleIdx="2" presStyleCnt="5" custScaleX="77596" custLinFactNeighborY="18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F71E3-9A4F-400C-A01D-B56D0465C71F}" type="pres">
      <dgm:prSet presAssocID="{18F4081F-074B-4683-993B-F8C2897C70E4}" presName="descendantText" presStyleLbl="alignAccFollowNode1" presStyleIdx="2" presStyleCnt="5" custScaleX="134478" custScaleY="13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4A635-056E-42EC-89B0-5A2C5D73B6BC}" type="pres">
      <dgm:prSet presAssocID="{74C14E5B-995A-4D08-BFE2-03698920ED13}" presName="sp" presStyleCnt="0"/>
      <dgm:spPr/>
    </dgm:pt>
    <dgm:pt modelId="{C1E725B3-62A3-4415-92F9-CD3BE9B1461B}" type="pres">
      <dgm:prSet presAssocID="{072E2AB2-1C34-4BC4-B933-C7D8646BAA2C}" presName="linNode" presStyleCnt="0"/>
      <dgm:spPr/>
    </dgm:pt>
    <dgm:pt modelId="{5E32DFF0-EBE2-4081-966C-747A43A2FDAC}" type="pres">
      <dgm:prSet presAssocID="{072E2AB2-1C34-4BC4-B933-C7D8646BAA2C}" presName="parentText" presStyleLbl="node1" presStyleIdx="3" presStyleCnt="5" custScaleX="77596" custLinFactNeighborY="18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8FD74-11D2-4824-9654-3F50A97272B0}" type="pres">
      <dgm:prSet presAssocID="{072E2AB2-1C34-4BC4-B933-C7D8646BAA2C}" presName="descendantText" presStyleLbl="alignAccFollowNode1" presStyleIdx="3" presStyleCnt="5" custScaleX="13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007B6-E350-47CB-B1DC-6A8EA25031B4}" type="pres">
      <dgm:prSet presAssocID="{12571836-ACDA-4470-8577-BBA596078DB3}" presName="sp" presStyleCnt="0"/>
      <dgm:spPr/>
    </dgm:pt>
    <dgm:pt modelId="{EA438C5A-EF15-4A01-90EA-65D7D0F93F9A}" type="pres">
      <dgm:prSet presAssocID="{3EFFFB95-481C-4071-B2CE-20F62F04F0C5}" presName="linNode" presStyleCnt="0"/>
      <dgm:spPr/>
    </dgm:pt>
    <dgm:pt modelId="{A27278E9-415E-4CA0-A404-842A1FD161C7}" type="pres">
      <dgm:prSet presAssocID="{3EFFFB95-481C-4071-B2CE-20F62F04F0C5}" presName="parentText" presStyleLbl="node1" presStyleIdx="4" presStyleCnt="5" custScaleX="775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C5FCF-892C-42AF-B60E-FDC7BB4845F8}" type="pres">
      <dgm:prSet presAssocID="{3EFFFB95-481C-4071-B2CE-20F62F04F0C5}" presName="descendantText" presStyleLbl="alignAccFollowNode1" presStyleIdx="4" presStyleCnt="5" custScaleX="13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EE686-07DC-4E1A-8F8C-3FF9CC46C0D1}" type="presOf" srcId="{3EFFFB95-481C-4071-B2CE-20F62F04F0C5}" destId="{A27278E9-415E-4CA0-A404-842A1FD161C7}" srcOrd="0" destOrd="0" presId="urn:microsoft.com/office/officeart/2005/8/layout/vList5"/>
    <dgm:cxn modelId="{DB95F7EC-E1B4-4518-A052-F810733F38EE}" type="presOf" srcId="{2B7FEEDC-42E0-4E8F-BA9E-805DBBA875EB}" destId="{E57C5FCF-892C-42AF-B60E-FDC7BB4845F8}" srcOrd="0" destOrd="0" presId="urn:microsoft.com/office/officeart/2005/8/layout/vList5"/>
    <dgm:cxn modelId="{9796B299-7A8E-4A02-A763-DA97FB01FDCB}" srcId="{C9FBF3D0-2ABE-44C5-96E6-E6BE7AE457C0}" destId="{F6CCB07F-D4C7-47B2-B469-D3E533C37FAD}" srcOrd="1" destOrd="0" parTransId="{513E95D4-0CC9-4E76-92CE-FE4C2669444A}" sibTransId="{BEBF8BC2-C6B0-41AB-A526-18A441B38FC5}"/>
    <dgm:cxn modelId="{80DE1A99-4C00-4E08-A4CE-B25655CEEBDD}" srcId="{072E2AB2-1C34-4BC4-B933-C7D8646BAA2C}" destId="{B9AA55E0-70D5-4D93-B4FD-32BCD76BDD89}" srcOrd="0" destOrd="0" parTransId="{8E609144-1E78-4DD0-8E34-C77492C3940A}" sibTransId="{2F3D9D5C-A727-4D73-A8B9-9EF5E7206D34}"/>
    <dgm:cxn modelId="{B30083C8-3612-489E-A064-3338B8CFFEF1}" type="presOf" srcId="{072E2AB2-1C34-4BC4-B933-C7D8646BAA2C}" destId="{5E32DFF0-EBE2-4081-966C-747A43A2FDAC}" srcOrd="0" destOrd="0" presId="urn:microsoft.com/office/officeart/2005/8/layout/vList5"/>
    <dgm:cxn modelId="{E052A908-D687-4FBF-8475-B8254E9D9A47}" srcId="{C9FBF3D0-2ABE-44C5-96E6-E6BE7AE457C0}" destId="{8CD1E5A2-3CE3-4AF4-8BD6-731068E12A65}" srcOrd="0" destOrd="0" parTransId="{F268A7F9-1670-4AF7-A6EA-850F110FA699}" sibTransId="{8BFF9ECF-3A2E-4949-B4A7-B3904570A244}"/>
    <dgm:cxn modelId="{17E2C74E-5706-4AE2-80DA-C2DE35CB1E95}" srcId="{F6CCB07F-D4C7-47B2-B469-D3E533C37FAD}" destId="{DD200A38-FBE5-44D3-BB43-1C443480DB7F}" srcOrd="0" destOrd="0" parTransId="{6BE329A2-CFBF-4160-BA16-65B219F946A5}" sibTransId="{FE7342BC-C663-4025-8AFC-DB86A177EF7A}"/>
    <dgm:cxn modelId="{C0C9AAB9-4B3D-4097-8435-99E2845F7582}" type="presOf" srcId="{0F378CB9-5EE7-4F03-8141-B21AFC45C112}" destId="{DA5EE065-450E-499D-9CFA-DD00FCEF0CEA}" srcOrd="0" destOrd="0" presId="urn:microsoft.com/office/officeart/2005/8/layout/vList5"/>
    <dgm:cxn modelId="{D5AD3641-7175-451E-B473-A5AF6BEAEBBC}" srcId="{8CD1E5A2-3CE3-4AF4-8BD6-731068E12A65}" destId="{0F378CB9-5EE7-4F03-8141-B21AFC45C112}" srcOrd="0" destOrd="0" parTransId="{49C5B43A-D825-4153-9089-C69630EE399E}" sibTransId="{5DFB5EDB-BFA0-403F-B99D-7FEFCAB9A8A8}"/>
    <dgm:cxn modelId="{4E324C26-1F17-420C-8E8F-9B04DF88AEB2}" srcId="{18F4081F-074B-4683-993B-F8C2897C70E4}" destId="{C7A95699-7295-4A24-B857-34AE77FBA587}" srcOrd="0" destOrd="0" parTransId="{654F7E9D-A429-4AE0-8AC3-4B529D868A81}" sibTransId="{C3806F4F-B581-4988-9A72-1FC4ECCD3284}"/>
    <dgm:cxn modelId="{E213F88F-54DD-496E-8504-1B57B474792A}" type="presOf" srcId="{C7A95699-7295-4A24-B857-34AE77FBA587}" destId="{C40F71E3-9A4F-400C-A01D-B56D0465C71F}" srcOrd="0" destOrd="0" presId="urn:microsoft.com/office/officeart/2005/8/layout/vList5"/>
    <dgm:cxn modelId="{3F12296C-644B-440F-8C6C-6F5F82D4A2A5}" type="presOf" srcId="{DD200A38-FBE5-44D3-BB43-1C443480DB7F}" destId="{08385F4D-FA41-4940-8973-7B7F4275C15E}" srcOrd="0" destOrd="0" presId="urn:microsoft.com/office/officeart/2005/8/layout/vList5"/>
    <dgm:cxn modelId="{D24A13A0-706F-4BBE-88AC-07D5B1A90D6F}" type="presOf" srcId="{8CD1E5A2-3CE3-4AF4-8BD6-731068E12A65}" destId="{F217D0E7-469C-46AB-BABF-D834FDB6F644}" srcOrd="0" destOrd="0" presId="urn:microsoft.com/office/officeart/2005/8/layout/vList5"/>
    <dgm:cxn modelId="{3C78D7A0-C813-4DD1-8204-93DE10AA73FC}" srcId="{C9FBF3D0-2ABE-44C5-96E6-E6BE7AE457C0}" destId="{18F4081F-074B-4683-993B-F8C2897C70E4}" srcOrd="2" destOrd="0" parTransId="{521B1FA3-ED22-42F6-BDF8-5FB09A0ADA50}" sibTransId="{74C14E5B-995A-4D08-BFE2-03698920ED13}"/>
    <dgm:cxn modelId="{00C0340C-C564-4200-A35E-A71DAE4510F4}" type="presOf" srcId="{18F4081F-074B-4683-993B-F8C2897C70E4}" destId="{869FB503-C5CE-41AC-AAC2-A53CB82BBBD2}" srcOrd="0" destOrd="0" presId="urn:microsoft.com/office/officeart/2005/8/layout/vList5"/>
    <dgm:cxn modelId="{5DF9C42E-0BB6-4A59-825C-D712AE473FBC}" srcId="{C9FBF3D0-2ABE-44C5-96E6-E6BE7AE457C0}" destId="{3EFFFB95-481C-4071-B2CE-20F62F04F0C5}" srcOrd="4" destOrd="0" parTransId="{CA9068E5-E585-4797-8FEC-7DC3C5489D95}" sibTransId="{B8966DD6-9902-4D89-A216-FA4900EDFDE2}"/>
    <dgm:cxn modelId="{A6826005-ADCE-4E4F-8101-F0B54FF60CCF}" type="presOf" srcId="{C9FBF3D0-2ABE-44C5-96E6-E6BE7AE457C0}" destId="{23CF2EA9-6248-40E0-AA3F-6CA184F7FD56}" srcOrd="0" destOrd="0" presId="urn:microsoft.com/office/officeart/2005/8/layout/vList5"/>
    <dgm:cxn modelId="{1BB2F26F-D006-4572-9339-CFB87AC24C27}" type="presOf" srcId="{F6CCB07F-D4C7-47B2-B469-D3E533C37FAD}" destId="{6320567C-E7C1-4C2B-8FE9-C6124A589360}" srcOrd="0" destOrd="0" presId="urn:microsoft.com/office/officeart/2005/8/layout/vList5"/>
    <dgm:cxn modelId="{CF0A23DD-91F4-4D4C-AEFD-C179C2928F49}" srcId="{C9FBF3D0-2ABE-44C5-96E6-E6BE7AE457C0}" destId="{072E2AB2-1C34-4BC4-B933-C7D8646BAA2C}" srcOrd="3" destOrd="0" parTransId="{84447DE0-2805-475C-8AFB-D5657BBAD212}" sibTransId="{12571836-ACDA-4470-8577-BBA596078DB3}"/>
    <dgm:cxn modelId="{291B67FD-04C1-4CA8-95F2-CA22669D7918}" type="presOf" srcId="{B9AA55E0-70D5-4D93-B4FD-32BCD76BDD89}" destId="{2568FD74-11D2-4824-9654-3F50A97272B0}" srcOrd="0" destOrd="0" presId="urn:microsoft.com/office/officeart/2005/8/layout/vList5"/>
    <dgm:cxn modelId="{AC97C90C-EC21-4826-96AB-1FAD1959B3FD}" srcId="{3EFFFB95-481C-4071-B2CE-20F62F04F0C5}" destId="{2B7FEEDC-42E0-4E8F-BA9E-805DBBA875EB}" srcOrd="0" destOrd="0" parTransId="{1427952F-FC67-48DF-999B-2624CDA70EC2}" sibTransId="{92AB5FC3-64BD-41A3-95B7-F54A47184FC5}"/>
    <dgm:cxn modelId="{380CBE67-6294-4CE9-8166-722E230E9B98}" type="presParOf" srcId="{23CF2EA9-6248-40E0-AA3F-6CA184F7FD56}" destId="{12102552-DDB4-4DF7-89FE-0FDE50013897}" srcOrd="0" destOrd="0" presId="urn:microsoft.com/office/officeart/2005/8/layout/vList5"/>
    <dgm:cxn modelId="{ACF597A4-2F95-480D-AD77-CB342B4FA3F3}" type="presParOf" srcId="{12102552-DDB4-4DF7-89FE-0FDE50013897}" destId="{F217D0E7-469C-46AB-BABF-D834FDB6F644}" srcOrd="0" destOrd="0" presId="urn:microsoft.com/office/officeart/2005/8/layout/vList5"/>
    <dgm:cxn modelId="{015463F7-01DE-4917-9831-28C1E2264079}" type="presParOf" srcId="{12102552-DDB4-4DF7-89FE-0FDE50013897}" destId="{DA5EE065-450E-499D-9CFA-DD00FCEF0CEA}" srcOrd="1" destOrd="0" presId="urn:microsoft.com/office/officeart/2005/8/layout/vList5"/>
    <dgm:cxn modelId="{A3533F1A-E505-426D-98B7-6091EC3A8A56}" type="presParOf" srcId="{23CF2EA9-6248-40E0-AA3F-6CA184F7FD56}" destId="{42A3B5AE-A49B-4612-A1F7-FF65B27654BC}" srcOrd="1" destOrd="0" presId="urn:microsoft.com/office/officeart/2005/8/layout/vList5"/>
    <dgm:cxn modelId="{87C1736E-21FC-409D-B1EB-AB56E96375DA}" type="presParOf" srcId="{23CF2EA9-6248-40E0-AA3F-6CA184F7FD56}" destId="{28275F83-1BF4-45D2-A206-B54EC143F073}" srcOrd="2" destOrd="0" presId="urn:microsoft.com/office/officeart/2005/8/layout/vList5"/>
    <dgm:cxn modelId="{4FFC2C34-39B9-4BD1-8E36-E06B6F280598}" type="presParOf" srcId="{28275F83-1BF4-45D2-A206-B54EC143F073}" destId="{6320567C-E7C1-4C2B-8FE9-C6124A589360}" srcOrd="0" destOrd="0" presId="urn:microsoft.com/office/officeart/2005/8/layout/vList5"/>
    <dgm:cxn modelId="{4E6612DF-404A-4F56-8BB3-9BA61B589072}" type="presParOf" srcId="{28275F83-1BF4-45D2-A206-B54EC143F073}" destId="{08385F4D-FA41-4940-8973-7B7F4275C15E}" srcOrd="1" destOrd="0" presId="urn:microsoft.com/office/officeart/2005/8/layout/vList5"/>
    <dgm:cxn modelId="{6A7E813B-12E0-4D8B-86DC-08146ED3E416}" type="presParOf" srcId="{23CF2EA9-6248-40E0-AA3F-6CA184F7FD56}" destId="{2B59AB51-C417-431E-96F4-DBBB1AF6C1ED}" srcOrd="3" destOrd="0" presId="urn:microsoft.com/office/officeart/2005/8/layout/vList5"/>
    <dgm:cxn modelId="{CD343743-3999-4058-8299-135CF22BD7E4}" type="presParOf" srcId="{23CF2EA9-6248-40E0-AA3F-6CA184F7FD56}" destId="{0F96EC72-FE66-4856-B4D5-9F71A28CC54B}" srcOrd="4" destOrd="0" presId="urn:microsoft.com/office/officeart/2005/8/layout/vList5"/>
    <dgm:cxn modelId="{F15022EC-7A53-4B4D-BF31-F953B0E8F144}" type="presParOf" srcId="{0F96EC72-FE66-4856-B4D5-9F71A28CC54B}" destId="{869FB503-C5CE-41AC-AAC2-A53CB82BBBD2}" srcOrd="0" destOrd="0" presId="urn:microsoft.com/office/officeart/2005/8/layout/vList5"/>
    <dgm:cxn modelId="{D074E6D0-DAE3-465A-941E-9DBB5F49ECF4}" type="presParOf" srcId="{0F96EC72-FE66-4856-B4D5-9F71A28CC54B}" destId="{C40F71E3-9A4F-400C-A01D-B56D0465C71F}" srcOrd="1" destOrd="0" presId="urn:microsoft.com/office/officeart/2005/8/layout/vList5"/>
    <dgm:cxn modelId="{7FF20FCA-CEFC-426A-AC55-BE37E17EABEB}" type="presParOf" srcId="{23CF2EA9-6248-40E0-AA3F-6CA184F7FD56}" destId="{47E4A635-056E-42EC-89B0-5A2C5D73B6BC}" srcOrd="5" destOrd="0" presId="urn:microsoft.com/office/officeart/2005/8/layout/vList5"/>
    <dgm:cxn modelId="{43C14E34-7EF0-422F-9469-0D71A55CBBA2}" type="presParOf" srcId="{23CF2EA9-6248-40E0-AA3F-6CA184F7FD56}" destId="{C1E725B3-62A3-4415-92F9-CD3BE9B1461B}" srcOrd="6" destOrd="0" presId="urn:microsoft.com/office/officeart/2005/8/layout/vList5"/>
    <dgm:cxn modelId="{2C40A5FD-6075-465D-8E76-87C911C2A5B4}" type="presParOf" srcId="{C1E725B3-62A3-4415-92F9-CD3BE9B1461B}" destId="{5E32DFF0-EBE2-4081-966C-747A43A2FDAC}" srcOrd="0" destOrd="0" presId="urn:microsoft.com/office/officeart/2005/8/layout/vList5"/>
    <dgm:cxn modelId="{94B8DBD0-4D94-4AEC-BA1B-AC9FD255A0D5}" type="presParOf" srcId="{C1E725B3-62A3-4415-92F9-CD3BE9B1461B}" destId="{2568FD74-11D2-4824-9654-3F50A97272B0}" srcOrd="1" destOrd="0" presId="urn:microsoft.com/office/officeart/2005/8/layout/vList5"/>
    <dgm:cxn modelId="{A3DF68AD-EEC5-47D2-8651-EF8CB893D11F}" type="presParOf" srcId="{23CF2EA9-6248-40E0-AA3F-6CA184F7FD56}" destId="{196007B6-E350-47CB-B1DC-6A8EA25031B4}" srcOrd="7" destOrd="0" presId="urn:microsoft.com/office/officeart/2005/8/layout/vList5"/>
    <dgm:cxn modelId="{1552F690-0CBD-4B36-9B98-ACFF630CEB1A}" type="presParOf" srcId="{23CF2EA9-6248-40E0-AA3F-6CA184F7FD56}" destId="{EA438C5A-EF15-4A01-90EA-65D7D0F93F9A}" srcOrd="8" destOrd="0" presId="urn:microsoft.com/office/officeart/2005/8/layout/vList5"/>
    <dgm:cxn modelId="{F77E7851-8338-40AD-B268-C1046A812934}" type="presParOf" srcId="{EA438C5A-EF15-4A01-90EA-65D7D0F93F9A}" destId="{A27278E9-415E-4CA0-A404-842A1FD161C7}" srcOrd="0" destOrd="0" presId="urn:microsoft.com/office/officeart/2005/8/layout/vList5"/>
    <dgm:cxn modelId="{95A31B87-D25C-4EB8-AF53-9E528AE70A6F}" type="presParOf" srcId="{EA438C5A-EF15-4A01-90EA-65D7D0F93F9A}" destId="{E57C5FCF-892C-42AF-B60E-FDC7BB4845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EE065-450E-499D-9CFA-DD00FCEF0CEA}">
      <dsp:nvSpPr>
        <dsp:cNvPr id="0" name=""/>
        <dsp:cNvSpPr/>
      </dsp:nvSpPr>
      <dsp:spPr>
        <a:xfrm rot="5400000">
          <a:off x="5160690" y="-2871330"/>
          <a:ext cx="794973" cy="67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3366"/>
              </a:solidFill>
            </a:rPr>
            <a:t>В меню «</a:t>
          </a:r>
          <a:r>
            <a:rPr lang="ru-RU" sz="1200" kern="1200" dirty="0" smtClean="0">
              <a:solidFill>
                <a:srgbClr val="C00000"/>
              </a:solidFill>
            </a:rPr>
            <a:t>Мои заявки</a:t>
          </a:r>
          <a:r>
            <a:rPr lang="ru-RU" sz="1200" kern="1200" dirty="0" smtClean="0">
              <a:solidFill>
                <a:srgbClr val="003366"/>
              </a:solidFill>
            </a:rPr>
            <a:t>» личного кабинета убедиться, что статус заявления </a:t>
          </a:r>
          <a:r>
            <a:rPr lang="ru-RU" sz="1200" kern="1200" dirty="0" smtClean="0">
              <a:solidFill>
                <a:srgbClr val="003366"/>
              </a:solidFill>
            </a:rPr>
            <a:t>изменился:      с «Заявление в очереди на отправку»                                                                                          на статус «</a:t>
          </a:r>
          <a:r>
            <a:rPr lang="ru-RU" sz="1200" b="1" u="sng" kern="1200" dirty="0" smtClean="0">
              <a:solidFill>
                <a:srgbClr val="C00000"/>
              </a:solidFill>
            </a:rPr>
            <a:t>Ваше заявление отправлено в организацию</a:t>
          </a:r>
          <a:r>
            <a:rPr lang="ru-RU" sz="1200" kern="1200" dirty="0" smtClean="0">
              <a:solidFill>
                <a:srgbClr val="003366"/>
              </a:solidFill>
            </a:rPr>
            <a:t>»</a:t>
          </a:r>
          <a:endParaRPr lang="ru-RU" sz="1200" kern="1200" dirty="0"/>
        </a:p>
      </dsp:txBody>
      <dsp:txXfrm rot="-5400000">
        <a:off x="2188564" y="139603"/>
        <a:ext cx="6700419" cy="717359"/>
      </dsp:txXfrm>
    </dsp:sp>
    <dsp:sp modelId="{F217D0E7-469C-46AB-BABF-D834FDB6F644}">
      <dsp:nvSpPr>
        <dsp:cNvPr id="0" name=""/>
        <dsp:cNvSpPr/>
      </dsp:nvSpPr>
      <dsp:spPr>
        <a:xfrm>
          <a:off x="44299" y="19868"/>
          <a:ext cx="2187361" cy="993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bg1"/>
              </a:solidFill>
            </a:rPr>
            <a:t>Ваше заявление отправлено в организацию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92808" y="68377"/>
        <a:ext cx="2090343" cy="896698"/>
      </dsp:txXfrm>
    </dsp:sp>
    <dsp:sp modelId="{08385F4D-FA41-4940-8973-7B7F4275C15E}">
      <dsp:nvSpPr>
        <dsp:cNvPr id="0" name=""/>
        <dsp:cNvSpPr/>
      </dsp:nvSpPr>
      <dsp:spPr>
        <a:xfrm rot="5400000">
          <a:off x="5160690" y="-1827928"/>
          <a:ext cx="794973" cy="67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3366"/>
              </a:solidFill>
            </a:rPr>
            <a:t>В течение рабочего дня с момента подачи заявления убедиться в получении уведомления о необходимости посещения образовательной организации для удостоверения личной подписью родителей заявления и предъявления оригиналов документов. В личном кабинете появится новый статус заявления – «</a:t>
          </a:r>
          <a:r>
            <a:rPr lang="ru-RU" sz="1200" b="1" u="sng" kern="1200" dirty="0" smtClean="0">
              <a:solidFill>
                <a:srgbClr val="C00000"/>
              </a:solidFill>
            </a:rPr>
            <a:t>Подтверждение документов</a:t>
          </a:r>
          <a:r>
            <a:rPr lang="ru-RU" sz="1200" kern="1200" dirty="0" smtClean="0">
              <a:solidFill>
                <a:srgbClr val="003366"/>
              </a:solidFill>
            </a:rPr>
            <a:t>».</a:t>
          </a:r>
          <a:endParaRPr lang="ru-RU" sz="1200" kern="1200" dirty="0"/>
        </a:p>
      </dsp:txBody>
      <dsp:txXfrm rot="-5400000">
        <a:off x="2188564" y="1183005"/>
        <a:ext cx="6700419" cy="717359"/>
      </dsp:txXfrm>
    </dsp:sp>
    <dsp:sp modelId="{6320567C-E7C1-4C2B-8FE9-C6124A589360}">
      <dsp:nvSpPr>
        <dsp:cNvPr id="0" name=""/>
        <dsp:cNvSpPr/>
      </dsp:nvSpPr>
      <dsp:spPr>
        <a:xfrm>
          <a:off x="1201" y="1063270"/>
          <a:ext cx="2187361" cy="993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bg1"/>
              </a:solidFill>
            </a:rPr>
            <a:t>Подтверждение документов</a:t>
          </a:r>
          <a:endParaRPr lang="ru-RU" sz="1500" b="1" u="sng" kern="1200" dirty="0">
            <a:solidFill>
              <a:schemeClr val="bg1"/>
            </a:solidFill>
          </a:endParaRPr>
        </a:p>
      </dsp:txBody>
      <dsp:txXfrm>
        <a:off x="49710" y="1111779"/>
        <a:ext cx="2090343" cy="896698"/>
      </dsp:txXfrm>
    </dsp:sp>
    <dsp:sp modelId="{C40F71E3-9A4F-400C-A01D-B56D0465C71F}">
      <dsp:nvSpPr>
        <dsp:cNvPr id="0" name=""/>
        <dsp:cNvSpPr/>
      </dsp:nvSpPr>
      <dsp:spPr>
        <a:xfrm rot="5400000">
          <a:off x="5010225" y="-733433"/>
          <a:ext cx="1095902" cy="67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3366"/>
              </a:solidFill>
            </a:rPr>
            <a:t>Явиться в образовательную организацию в указанный в уведомлении срок с оригиналами документов, необходимых для приема (паспорт заявителя, свидетельство о рождении ребенка, подтверждение проживания на закрепленной территории) для удостоверения заявления, согласия на обработку персональных данных, после чего в личном кабинете статус заявления изменится на «</a:t>
          </a:r>
          <a:r>
            <a:rPr lang="ru-RU" sz="1200" b="1" u="sng" kern="1200" dirty="0" smtClean="0">
              <a:solidFill>
                <a:srgbClr val="C00000"/>
              </a:solidFill>
            </a:rPr>
            <a:t>Зарегистрировано</a:t>
          </a:r>
          <a:r>
            <a:rPr lang="ru-RU" sz="1200" kern="1200" dirty="0" smtClean="0">
              <a:solidFill>
                <a:srgbClr val="003366"/>
              </a:solidFill>
            </a:rPr>
            <a:t>».</a:t>
          </a:r>
          <a:endParaRPr lang="ru-RU" sz="1200" kern="1200" dirty="0"/>
        </a:p>
      </dsp:txBody>
      <dsp:txXfrm rot="-5400000">
        <a:off x="2188563" y="2141727"/>
        <a:ext cx="6685728" cy="988906"/>
      </dsp:txXfrm>
    </dsp:sp>
    <dsp:sp modelId="{869FB503-C5CE-41AC-AAC2-A53CB82BBBD2}">
      <dsp:nvSpPr>
        <dsp:cNvPr id="0" name=""/>
        <dsp:cNvSpPr/>
      </dsp:nvSpPr>
      <dsp:spPr>
        <a:xfrm>
          <a:off x="1201" y="2157765"/>
          <a:ext cx="2187361" cy="993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bg1"/>
              </a:solidFill>
            </a:rPr>
            <a:t>Зарегистрировано</a:t>
          </a:r>
          <a:endParaRPr lang="ru-RU" sz="1500" b="1" u="sng" kern="1200" dirty="0">
            <a:solidFill>
              <a:schemeClr val="bg1"/>
            </a:solidFill>
          </a:endParaRPr>
        </a:p>
      </dsp:txBody>
      <dsp:txXfrm>
        <a:off x="49710" y="2206274"/>
        <a:ext cx="2090343" cy="896698"/>
      </dsp:txXfrm>
    </dsp:sp>
    <dsp:sp modelId="{2568FD74-11D2-4824-9654-3F50A97272B0}">
      <dsp:nvSpPr>
        <dsp:cNvPr id="0" name=""/>
        <dsp:cNvSpPr/>
      </dsp:nvSpPr>
      <dsp:spPr>
        <a:xfrm rot="5400000">
          <a:off x="5160690" y="361061"/>
          <a:ext cx="794973" cy="67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3366"/>
              </a:solidFill>
            </a:rPr>
            <a:t>По истечении следующего рабочего дня после регистрации заявления убедиться в изменении статуса заявления на «</a:t>
          </a:r>
          <a:r>
            <a:rPr lang="ru-RU" sz="1200" b="1" u="sng" kern="1200" dirty="0" smtClean="0">
              <a:solidFill>
                <a:srgbClr val="C00000"/>
              </a:solidFill>
            </a:rPr>
            <a:t>Зачислен</a:t>
          </a:r>
          <a:r>
            <a:rPr lang="ru-RU" sz="1200" kern="1200" dirty="0" smtClean="0">
              <a:solidFill>
                <a:srgbClr val="003366"/>
              </a:solidFill>
            </a:rPr>
            <a:t>», ознакомиться в образовательной организации с приказом о зачислении</a:t>
          </a:r>
          <a:endParaRPr lang="ru-RU" sz="1200" kern="1200" dirty="0"/>
        </a:p>
      </dsp:txBody>
      <dsp:txXfrm rot="-5400000">
        <a:off x="2188564" y="3371995"/>
        <a:ext cx="6700419" cy="717359"/>
      </dsp:txXfrm>
    </dsp:sp>
    <dsp:sp modelId="{5E32DFF0-EBE2-4081-966C-747A43A2FDAC}">
      <dsp:nvSpPr>
        <dsp:cNvPr id="0" name=""/>
        <dsp:cNvSpPr/>
      </dsp:nvSpPr>
      <dsp:spPr>
        <a:xfrm>
          <a:off x="1201" y="3252260"/>
          <a:ext cx="2187361" cy="993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bg1"/>
              </a:solidFill>
            </a:rPr>
            <a:t>Зачислен</a:t>
          </a:r>
          <a:endParaRPr lang="ru-RU" sz="1500" b="1" u="sng" kern="1200" dirty="0">
            <a:solidFill>
              <a:schemeClr val="bg1"/>
            </a:solidFill>
          </a:endParaRPr>
        </a:p>
      </dsp:txBody>
      <dsp:txXfrm>
        <a:off x="49710" y="3300769"/>
        <a:ext cx="2090343" cy="896698"/>
      </dsp:txXfrm>
    </dsp:sp>
    <dsp:sp modelId="{E57C5FCF-892C-42AF-B60E-FDC7BB4845F8}">
      <dsp:nvSpPr>
        <dsp:cNvPr id="0" name=""/>
        <dsp:cNvSpPr/>
      </dsp:nvSpPr>
      <dsp:spPr>
        <a:xfrm rot="5400000">
          <a:off x="5160690" y="1404464"/>
          <a:ext cx="794973" cy="67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003366"/>
              </a:solidFill>
            </a:rPr>
            <a:t>В случае </a:t>
          </a:r>
          <a:r>
            <a:rPr lang="ru-RU" sz="1200" kern="1200" dirty="0" smtClean="0">
              <a:solidFill>
                <a:srgbClr val="C00000"/>
              </a:solidFill>
            </a:rPr>
            <a:t>отсутствия смены статусов</a:t>
          </a:r>
          <a:r>
            <a:rPr lang="ru-RU" sz="1200" kern="1200" dirty="0" smtClean="0">
              <a:solidFill>
                <a:srgbClr val="003366"/>
              </a:solidFill>
            </a:rPr>
            <a:t> в личном кабинете на Портале </a:t>
          </a:r>
          <a:r>
            <a:rPr lang="ru-RU" sz="1200" kern="1200" dirty="0" err="1" smtClean="0">
              <a:solidFill>
                <a:srgbClr val="003366"/>
              </a:solidFill>
            </a:rPr>
            <a:t>госуслуг</a:t>
          </a:r>
          <a:r>
            <a:rPr lang="ru-RU" sz="1200" kern="1200" dirty="0" smtClean="0">
              <a:solidFill>
                <a:srgbClr val="003366"/>
              </a:solidFill>
            </a:rPr>
            <a:t> обратиться в учреждение лично (по телефону, электронной почте, указанным на сайте образовательной организации) для уточнения ситуации с заявлением.</a:t>
          </a:r>
          <a:endParaRPr lang="ru-RU" sz="1200" kern="1200" dirty="0"/>
        </a:p>
      </dsp:txBody>
      <dsp:txXfrm rot="-5400000">
        <a:off x="2188564" y="4415398"/>
        <a:ext cx="6700419" cy="717359"/>
      </dsp:txXfrm>
    </dsp:sp>
    <dsp:sp modelId="{A27278E9-415E-4CA0-A404-842A1FD161C7}">
      <dsp:nvSpPr>
        <dsp:cNvPr id="0" name=""/>
        <dsp:cNvSpPr/>
      </dsp:nvSpPr>
      <dsp:spPr>
        <a:xfrm>
          <a:off x="1201" y="4277218"/>
          <a:ext cx="2187361" cy="993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ОТСУТСТВИЕ СМЕНЫ СТАТУСОВ!!!</a:t>
          </a:r>
          <a:endParaRPr lang="ru-RU" sz="2000" b="1" u="sng" kern="1200" dirty="0">
            <a:solidFill>
              <a:schemeClr val="tx1"/>
            </a:solidFill>
          </a:endParaRPr>
        </a:p>
      </dsp:txBody>
      <dsp:txXfrm>
        <a:off x="49710" y="4325727"/>
        <a:ext cx="2090343" cy="896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6843" y="1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pPr>
              <a:defRPr/>
            </a:pPr>
            <a:fld id="{56E18345-A14A-4FF2-9B0D-45908302DDDA}" type="datetimeFigureOut">
              <a:rPr lang="ru-RU"/>
              <a:pPr>
                <a:defRPr/>
              </a:pPr>
              <a:t>24.01.2018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3348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6843" y="6453348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pPr>
              <a:defRPr/>
            </a:pPr>
            <a:fld id="{7DF460FB-2845-470C-A3D8-42A9B91E6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7099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0016" y="1"/>
            <a:ext cx="4297098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81" y="3227467"/>
            <a:ext cx="7932739" cy="30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934"/>
            <a:ext cx="4297099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0016" y="6454934"/>
            <a:ext cx="4297098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18C921-5698-49C0-AD78-568C914E1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9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65ACC-44E5-4799-94CC-5B0403696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43FD-BA38-467A-A321-2C3BE8EED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6945-80D0-4956-8640-0C8C0F7DBC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6CF1-B6C9-48F3-AE6F-6EFC80946B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54FF-6886-4865-B7EF-EA3397497B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E1979-59D0-4817-A027-469B0A0EB2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46AC1-DF23-46EB-8F8F-79D26425C9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99CF-88C6-4F7E-A4FF-D6664C7CB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5B6-BF3C-49B4-BB4A-7E141D108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8E07-68BC-43F5-90F9-5CE2FC5BA7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pPr>
              <a:defRPr/>
            </a:pPr>
            <a:fld id="{EA05FBE2-BB77-4BF0-B78F-8C777B74EB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A2D766-4401-450E-B41F-3CBD890B3D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36914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596" y="1769396"/>
            <a:ext cx="8215370" cy="258829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услуги </a:t>
            </a:r>
            <a:b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«Зачисление в ОУ»</a:t>
            </a:r>
            <a:b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электронном виде посредством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портала государственных и муниципальных услуг</a:t>
            </a:r>
            <a:endParaRPr lang="en-US" sz="32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341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42" y="1196752"/>
            <a:ext cx="4329658" cy="54624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32040" y="1201993"/>
            <a:ext cx="402093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ВНИМАНИЕ!</a:t>
            </a:r>
          </a:p>
          <a:p>
            <a:endParaRPr lang="ru-RU" sz="1000" dirty="0" smtClean="0">
              <a:solidFill>
                <a:srgbClr val="003366"/>
              </a:solidFill>
            </a:endParaRPr>
          </a:p>
          <a:p>
            <a:r>
              <a:rPr lang="ru-RU" dirty="0" smtClean="0">
                <a:solidFill>
                  <a:srgbClr val="003366"/>
                </a:solidFill>
              </a:rPr>
              <a:t>При выборе типа зачисления укажите «</a:t>
            </a:r>
            <a:r>
              <a:rPr lang="ru-RU" b="1" u="sng" dirty="0" smtClean="0">
                <a:solidFill>
                  <a:srgbClr val="C00000"/>
                </a:solidFill>
              </a:rPr>
              <a:t>Зачисление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3366"/>
              </a:solidFill>
            </a:endParaRPr>
          </a:p>
          <a:p>
            <a:r>
              <a:rPr lang="ru-RU" dirty="0" smtClean="0">
                <a:solidFill>
                  <a:srgbClr val="003366"/>
                </a:solidFill>
              </a:rPr>
              <a:t>Из справочников выбрать:</a:t>
            </a:r>
          </a:p>
          <a:p>
            <a:pPr marL="361950"/>
            <a:r>
              <a:rPr lang="ru-RU" dirty="0" smtClean="0">
                <a:solidFill>
                  <a:srgbClr val="003366"/>
                </a:solidFill>
              </a:rPr>
              <a:t>Образовательное учреждение</a:t>
            </a:r>
          </a:p>
          <a:p>
            <a:pPr marL="361950"/>
            <a:r>
              <a:rPr lang="ru-RU" dirty="0" smtClean="0">
                <a:solidFill>
                  <a:srgbClr val="003366"/>
                </a:solidFill>
              </a:rPr>
              <a:t>Параллель</a:t>
            </a:r>
          </a:p>
          <a:p>
            <a:pPr marL="361950"/>
            <a:r>
              <a:rPr lang="ru-RU" dirty="0" smtClean="0">
                <a:solidFill>
                  <a:srgbClr val="003366"/>
                </a:solidFill>
              </a:rPr>
              <a:t>Специализация</a:t>
            </a:r>
          </a:p>
          <a:p>
            <a:pPr marL="361950"/>
            <a:r>
              <a:rPr lang="ru-RU" dirty="0" smtClean="0">
                <a:solidFill>
                  <a:srgbClr val="003366"/>
                </a:solidFill>
              </a:rPr>
              <a:t>Класс для приема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2088" y="1772817"/>
            <a:ext cx="100811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2088" y="2708920"/>
            <a:ext cx="383292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12088" y="3039611"/>
            <a:ext cx="383292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0709" y="3394813"/>
            <a:ext cx="383292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8356" y="3797188"/>
            <a:ext cx="383292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4008" y="4180881"/>
            <a:ext cx="43089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3366"/>
                </a:solidFill>
              </a:rPr>
              <a:t>Размещаемая электронная копия документа должна </a:t>
            </a:r>
            <a:r>
              <a:rPr lang="ru-RU" sz="1600" dirty="0">
                <a:solidFill>
                  <a:srgbClr val="003366"/>
                </a:solidFill>
              </a:rPr>
              <a:t>представлять собой </a:t>
            </a:r>
            <a:r>
              <a:rPr lang="ru-RU" sz="1600" b="1" u="sng" dirty="0">
                <a:solidFill>
                  <a:srgbClr val="C00000"/>
                </a:solidFill>
              </a:rPr>
              <a:t>один файл </a:t>
            </a:r>
            <a:r>
              <a:rPr lang="ru-RU" sz="1600" dirty="0">
                <a:solidFill>
                  <a:srgbClr val="003366"/>
                </a:solidFill>
              </a:rPr>
              <a:t>в формате </a:t>
            </a:r>
            <a:r>
              <a:rPr lang="ru-RU" sz="1600" b="1" u="sng" dirty="0">
                <a:solidFill>
                  <a:srgbClr val="C00000"/>
                </a:solidFill>
              </a:rPr>
              <a:t>PDF</a:t>
            </a:r>
            <a:r>
              <a:rPr lang="ru-RU" sz="1600" dirty="0">
                <a:solidFill>
                  <a:srgbClr val="003366"/>
                </a:solidFill>
              </a:rPr>
              <a:t>, </a:t>
            </a:r>
            <a:r>
              <a:rPr lang="ru-RU" sz="1600" b="1" u="sng" dirty="0">
                <a:solidFill>
                  <a:srgbClr val="C00000"/>
                </a:solidFill>
              </a:rPr>
              <a:t>DOC </a:t>
            </a:r>
            <a:r>
              <a:rPr lang="ru-RU" sz="1600" dirty="0">
                <a:solidFill>
                  <a:srgbClr val="003366"/>
                </a:solidFill>
              </a:rPr>
              <a:t>или </a:t>
            </a:r>
            <a:r>
              <a:rPr lang="ru-RU" sz="1600" b="1" u="sng" dirty="0">
                <a:solidFill>
                  <a:srgbClr val="C00000"/>
                </a:solidFill>
              </a:rPr>
              <a:t>JPG</a:t>
            </a:r>
            <a:r>
              <a:rPr lang="ru-RU" sz="1600" dirty="0">
                <a:solidFill>
                  <a:srgbClr val="003366"/>
                </a:solidFill>
              </a:rPr>
              <a:t>, содержащий отсканированный графический образ соответствующего бумажного документа, заверенного надлежащим образом и снабженного всеми необходимыми подписями и печатями. </a:t>
            </a:r>
            <a:r>
              <a:rPr lang="ru-RU" sz="1600" u="sng" dirty="0">
                <a:solidFill>
                  <a:srgbClr val="C00000"/>
                </a:solidFill>
              </a:rPr>
              <a:t>Общий размер прикладываемых файлов не должен превышать 5Мб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9223" y="5736890"/>
            <a:ext cx="383292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8588" y="6220864"/>
            <a:ext cx="100811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589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4" y="1000697"/>
            <a:ext cx="4953486" cy="58330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9988" y="1979074"/>
            <a:ext cx="3588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3366"/>
                </a:solidFill>
              </a:rPr>
              <a:t>Обязательно отметьте галочкой каким образом Вас информировать </a:t>
            </a:r>
            <a:r>
              <a:rPr lang="ru-RU" u="sng" dirty="0">
                <a:solidFill>
                  <a:srgbClr val="C00000"/>
                </a:solidFill>
              </a:rPr>
              <a:t>о результатах </a:t>
            </a:r>
            <a:r>
              <a:rPr lang="ru-RU" dirty="0">
                <a:solidFill>
                  <a:srgbClr val="003366"/>
                </a:solidFill>
              </a:rPr>
              <a:t>и </a:t>
            </a:r>
            <a:r>
              <a:rPr lang="ru-RU" u="sng" dirty="0">
                <a:solidFill>
                  <a:srgbClr val="C00000"/>
                </a:solidFill>
              </a:rPr>
              <a:t>об этапах </a:t>
            </a:r>
            <a:r>
              <a:rPr lang="ru-RU" dirty="0">
                <a:solidFill>
                  <a:srgbClr val="003366"/>
                </a:solidFill>
              </a:rPr>
              <a:t>обработки заявления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077072"/>
            <a:ext cx="864096" cy="1440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28731" y="4097737"/>
            <a:ext cx="1111221" cy="1233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0714" y="2177499"/>
            <a:ext cx="1324982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3567" y="2915057"/>
            <a:ext cx="843395" cy="18290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3568" y="3917236"/>
            <a:ext cx="2160240" cy="4393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3917236"/>
            <a:ext cx="2160240" cy="4393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69988" y="6021288"/>
            <a:ext cx="358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3366"/>
                </a:solidFill>
              </a:rPr>
              <a:t>Нажать кнопку </a:t>
            </a:r>
          </a:p>
          <a:p>
            <a:pPr algn="ctr"/>
            <a:r>
              <a:rPr lang="ru-RU" dirty="0" smtClean="0">
                <a:solidFill>
                  <a:srgbClr val="003366"/>
                </a:solidFill>
              </a:rPr>
              <a:t>«</a:t>
            </a:r>
            <a:r>
              <a:rPr lang="ru-RU" u="sng" dirty="0">
                <a:solidFill>
                  <a:srgbClr val="C00000"/>
                </a:solidFill>
              </a:rPr>
              <a:t>Подать заявление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07904" y="6267079"/>
            <a:ext cx="1368152" cy="4393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06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58" y="126876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3366"/>
                </a:solidFill>
              </a:rPr>
              <a:t>Если регистрация прошла успешно, то в меню «</a:t>
            </a:r>
            <a:r>
              <a:rPr lang="ru-RU" altLang="ru-RU" u="sng" dirty="0">
                <a:solidFill>
                  <a:srgbClr val="C00000"/>
                </a:solidFill>
              </a:rPr>
              <a:t>Мои заявки</a:t>
            </a:r>
            <a:r>
              <a:rPr lang="ru-RU" altLang="ru-RU" dirty="0">
                <a:solidFill>
                  <a:srgbClr val="003366"/>
                </a:solidFill>
              </a:rPr>
              <a:t>» статус </a:t>
            </a:r>
            <a:r>
              <a:rPr lang="ru-RU" altLang="ru-RU" dirty="0" smtClean="0">
                <a:solidFill>
                  <a:srgbClr val="003366"/>
                </a:solidFill>
              </a:rPr>
              <a:t>                  у </a:t>
            </a:r>
            <a:r>
              <a:rPr lang="ru-RU" altLang="ru-RU" dirty="0">
                <a:solidFill>
                  <a:srgbClr val="003366"/>
                </a:solidFill>
              </a:rPr>
              <a:t>заявления - </a:t>
            </a:r>
            <a:r>
              <a:rPr lang="ru-RU" altLang="ru-RU" dirty="0" smtClean="0">
                <a:solidFill>
                  <a:srgbClr val="003366"/>
                </a:solidFill>
              </a:rPr>
              <a:t>«</a:t>
            </a:r>
            <a:r>
              <a:rPr lang="ru-RU" u="sng" dirty="0">
                <a:solidFill>
                  <a:srgbClr val="C00000"/>
                </a:solidFill>
              </a:rPr>
              <a:t>Ваше заявление отправлено в организацию</a:t>
            </a:r>
            <a:r>
              <a:rPr lang="ru-RU" altLang="ru-RU" dirty="0" smtClean="0">
                <a:solidFill>
                  <a:srgbClr val="003366"/>
                </a:solidFill>
              </a:rPr>
              <a:t>»</a:t>
            </a:r>
            <a:endParaRPr lang="ru-RU" altLang="ru-RU" dirty="0">
              <a:solidFill>
                <a:srgbClr val="0033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05" y="2257984"/>
            <a:ext cx="7219950" cy="3486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6012160" y="2348880"/>
            <a:ext cx="2160240" cy="432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789040"/>
            <a:ext cx="1152128" cy="1440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51720" y="4581127"/>
            <a:ext cx="2592288" cy="28803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631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94131"/>
              </p:ext>
            </p:extLst>
          </p:nvPr>
        </p:nvGraphicFramePr>
        <p:xfrm>
          <a:off x="179512" y="1935163"/>
          <a:ext cx="8607330" cy="4323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4656"/>
                <a:gridCol w="2702674"/>
              </a:tblGrid>
              <a:tr h="440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Статусы заявлений на портале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госуслуг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www.gosuslugi.ru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Статусы заявлений в системе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5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в очереди на отправку</a:t>
                      </a: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зарегистрировано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Ваше </a:t>
                      </a:r>
                      <a:r>
                        <a:rPr kumimoji="0"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отправлено в </a:t>
                      </a: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организацию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обработке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Ожидание дополнительной информации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Новый </a:t>
                      </a:r>
                      <a:r>
                        <a:rPr kumimoji="0" lang="ru-RU" sz="14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Вашего заявления</a:t>
                      </a: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Подтверждение документов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Подтверждение документов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Услуга оказана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Новый </a:t>
                      </a:r>
                      <a:r>
                        <a:rPr kumimoji="0" lang="ru-RU" sz="14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Вашего заявления:</a:t>
                      </a:r>
                      <a:r>
                        <a:rPr kumimoji="0" lang="ru-RU" sz="1400" b="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Зарегистрировано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Зарегистрировано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Услуга оказана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Новый </a:t>
                      </a:r>
                      <a:r>
                        <a:rPr kumimoji="0" lang="ru-RU" sz="14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Вашего заявления</a:t>
                      </a: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4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Зачислен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Зачислен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Отказано в предоставлении услуги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Новый </a:t>
                      </a:r>
                      <a:r>
                        <a:rPr kumimoji="0" lang="ru-RU" sz="14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Вашего заявления</a:t>
                      </a: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4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Отказано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Отказано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2" marR="647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126876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3366"/>
                </a:solidFill>
              </a:rPr>
              <a:t>Таблица соответствия статусов </a:t>
            </a:r>
            <a:r>
              <a:rPr lang="ru-RU" dirty="0" smtClean="0">
                <a:solidFill>
                  <a:srgbClr val="003366"/>
                </a:solidFill>
              </a:rPr>
              <a:t>заявлений, присваиваемых в учреждении </a:t>
            </a:r>
            <a:r>
              <a:rPr lang="ru-RU" dirty="0">
                <a:solidFill>
                  <a:srgbClr val="003366"/>
                </a:solidFill>
              </a:rPr>
              <a:t>и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ru-RU" dirty="0" smtClean="0">
                <a:solidFill>
                  <a:srgbClr val="003366"/>
                </a:solidFill>
              </a:rPr>
              <a:t>на портале </a:t>
            </a:r>
            <a:r>
              <a:rPr lang="ru-RU" dirty="0" err="1" smtClean="0">
                <a:solidFill>
                  <a:srgbClr val="003366"/>
                </a:solidFill>
              </a:rPr>
              <a:t>госуслуг</a:t>
            </a:r>
            <a:r>
              <a:rPr lang="ru-RU" dirty="0" smtClean="0">
                <a:solidFill>
                  <a:srgbClr val="003366"/>
                </a:solidFill>
              </a:rPr>
              <a:t> (</a:t>
            </a:r>
            <a:r>
              <a:rPr lang="en-US" dirty="0" smtClean="0">
                <a:solidFill>
                  <a:srgbClr val="003366"/>
                </a:solidFill>
              </a:rPr>
              <a:t>www.gosuslugi.ru)</a:t>
            </a:r>
            <a:endParaRPr lang="ru-RU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05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2754" y="1010077"/>
            <a:ext cx="8026493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3366"/>
                </a:solidFill>
              </a:rPr>
              <a:t>После подачи заявления </a:t>
            </a:r>
            <a:r>
              <a:rPr lang="ru-RU" b="1" u="sng" dirty="0" smtClean="0">
                <a:solidFill>
                  <a:srgbClr val="C00000"/>
                </a:solidFill>
              </a:rPr>
              <a:t>НЕОБХОДИМО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003366"/>
                </a:solidFill>
              </a:rPr>
              <a:t>отслеживать статус заявления</a:t>
            </a:r>
            <a:r>
              <a:rPr lang="ru-RU" dirty="0" smtClean="0">
                <a:solidFill>
                  <a:srgbClr val="003366"/>
                </a:solidFill>
              </a:rPr>
              <a:t>:</a:t>
            </a:r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76838575"/>
              </p:ext>
            </p:extLst>
          </p:nvPr>
        </p:nvGraphicFramePr>
        <p:xfrm>
          <a:off x="107504" y="1397000"/>
          <a:ext cx="892899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010094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431" y="1990001"/>
            <a:ext cx="4176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41389"/>
            <a:ext cx="2999779" cy="299977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5" y="3202359"/>
            <a:ext cx="4608512" cy="1738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3366"/>
                </a:solidFill>
              </a:rPr>
              <a:t>Телефоны для консультаций </a:t>
            </a:r>
            <a:endParaRPr lang="ru-RU" dirty="0" smtClean="0">
              <a:solidFill>
                <a:srgbClr val="003366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3366"/>
                </a:solidFill>
              </a:rPr>
              <a:t>по </a:t>
            </a:r>
            <a:r>
              <a:rPr lang="ru-RU" dirty="0">
                <a:solidFill>
                  <a:srgbClr val="003366"/>
                </a:solidFill>
              </a:rPr>
              <a:t>приему заявлений в первые классы </a:t>
            </a:r>
            <a:endParaRPr lang="ru-RU" dirty="0" smtClean="0">
              <a:solidFill>
                <a:srgbClr val="003366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3366"/>
                </a:solidFill>
              </a:rPr>
              <a:t>в </a:t>
            </a:r>
            <a:r>
              <a:rPr lang="ru-RU" dirty="0">
                <a:solidFill>
                  <a:srgbClr val="003366"/>
                </a:solidFill>
              </a:rPr>
              <a:t>электронном </a:t>
            </a:r>
            <a:r>
              <a:rPr lang="ru-RU" dirty="0">
                <a:solidFill>
                  <a:srgbClr val="003366"/>
                </a:solidFill>
              </a:rPr>
              <a:t>виде: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solidFill>
                <a:srgbClr val="003366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3366"/>
                </a:solidFill>
              </a:rPr>
              <a:t>52-56-56</a:t>
            </a:r>
            <a:r>
              <a:rPr lang="ru-RU" dirty="0">
                <a:solidFill>
                  <a:srgbClr val="003366"/>
                </a:solidFill>
              </a:rPr>
              <a:t>;  52-54-24;  </a:t>
            </a:r>
            <a:endParaRPr lang="ru-RU" dirty="0" smtClean="0">
              <a:solidFill>
                <a:srgbClr val="003366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3366"/>
                </a:solidFill>
              </a:rPr>
              <a:t>52-53-36</a:t>
            </a:r>
            <a:r>
              <a:rPr lang="ru-RU" dirty="0">
                <a:solidFill>
                  <a:srgbClr val="003366"/>
                </a:solidFill>
              </a:rPr>
              <a:t>;  52-53-96.</a:t>
            </a:r>
          </a:p>
        </p:txBody>
      </p:sp>
    </p:spTree>
    <p:extLst>
      <p:ext uri="{BB962C8B-B14F-4D97-AF65-F5344CB8AC3E}">
        <p14:creationId xmlns:p14="http://schemas.microsoft.com/office/powerpoint/2010/main" val="890931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976" y="200417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1. Зайти на сайт </a:t>
            </a:r>
            <a:r>
              <a:rPr lang="en-US" sz="2400" i="1" dirty="0" smtClean="0">
                <a:solidFill>
                  <a:srgbClr val="C00000"/>
                </a:solidFill>
              </a:rPr>
              <a:t>gosuslugi.ru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68489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66"/>
                </a:solidFill>
              </a:rPr>
              <a:t>2</a:t>
            </a:r>
            <a:r>
              <a:rPr lang="ru-RU" sz="2400" dirty="0" smtClean="0">
                <a:solidFill>
                  <a:srgbClr val="003366"/>
                </a:solidFill>
              </a:rPr>
              <a:t>. Выбрать местоположение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14" y="1778125"/>
            <a:ext cx="3486100" cy="1793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2" y="4271436"/>
            <a:ext cx="7618833" cy="18722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0001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3366"/>
                </a:solidFill>
              </a:rPr>
              <a:t>Для заказа услуги необходимо:</a:t>
            </a:r>
            <a:endParaRPr lang="ru-RU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3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1279015"/>
            <a:ext cx="5283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2.1. Нажать на поле с выбором местоположения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598003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2.2. Выбрать пункт «Определить автоматически»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или «выбрать вручную». 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531264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2.3. Выбрав местоположение, нажать на кнопку «Сохранить»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13" name="Рисунок 12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60" y="5786454"/>
            <a:ext cx="1208550" cy="481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22025"/>
            <a:ext cx="3310111" cy="16097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039060"/>
            <a:ext cx="3958183" cy="2337310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3940952" y="3853835"/>
            <a:ext cx="2935304" cy="413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75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121442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3366"/>
                </a:solidFill>
              </a:rPr>
              <a:t>3. В каталоге услуг выберите категорию «Образование»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14" y="1746202"/>
            <a:ext cx="7099978" cy="4923158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572042" y="4226514"/>
            <a:ext cx="2559798" cy="5687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623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135729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4. Выбрать услугу «Запись в образовательное учреждение»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788" y="1844824"/>
            <a:ext cx="4549708" cy="2332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Овал 9"/>
          <p:cNvSpPr/>
          <p:nvPr/>
        </p:nvSpPr>
        <p:spPr>
          <a:xfrm>
            <a:off x="4716016" y="3284984"/>
            <a:ext cx="2376264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36" y="4293096"/>
            <a:ext cx="5018138" cy="2250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Овал 10"/>
          <p:cNvSpPr/>
          <p:nvPr/>
        </p:nvSpPr>
        <p:spPr>
          <a:xfrm>
            <a:off x="2110524" y="5661248"/>
            <a:ext cx="2376264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62805"/>
            <a:ext cx="3897463" cy="23252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Овал 8"/>
          <p:cNvSpPr/>
          <p:nvPr/>
        </p:nvSpPr>
        <p:spPr>
          <a:xfrm>
            <a:off x="1513220" y="3284984"/>
            <a:ext cx="1518077" cy="8666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76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1357298"/>
            <a:ext cx="817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6. Для заказа услуги необходимо кликнуть кнопку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    «Получить услугу»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3138"/>
            <a:ext cx="6588224" cy="23260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Овал 7"/>
          <p:cNvSpPr/>
          <p:nvPr/>
        </p:nvSpPr>
        <p:spPr>
          <a:xfrm>
            <a:off x="5508104" y="3907869"/>
            <a:ext cx="2555776" cy="6460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35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126876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7. Пройти авторизацию одним из указанных Вами при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    регистрации на портале способом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43773"/>
            <a:ext cx="3384376" cy="3417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Овал 8"/>
          <p:cNvSpPr/>
          <p:nvPr/>
        </p:nvSpPr>
        <p:spPr>
          <a:xfrm>
            <a:off x="2375756" y="3574247"/>
            <a:ext cx="4032448" cy="5019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75756" y="3922278"/>
            <a:ext cx="4032448" cy="5019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23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26876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</a:rPr>
              <a:t>ВНИМАНИЕ: </a:t>
            </a:r>
            <a:r>
              <a:rPr lang="ru-RU" sz="2400" dirty="0" smtClean="0">
                <a:solidFill>
                  <a:srgbClr val="003366"/>
                </a:solidFill>
              </a:rPr>
              <a:t>В случае если Вы уже начали заполнять заявление портал оповестит Вас сообщением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99757"/>
            <a:ext cx="6526687" cy="25406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12018" y="499794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3366"/>
                </a:solidFill>
              </a:rPr>
              <a:t>Выберете один из предложенных вариантов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!!! </a:t>
            </a:r>
            <a:r>
              <a:rPr lang="ru-RU" dirty="0" smtClean="0">
                <a:solidFill>
                  <a:srgbClr val="003366"/>
                </a:solidFill>
              </a:rPr>
              <a:t>Если Вы хотите внести изменения, то необходимо нажать ссылку «Начать заново»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52120" y="3673184"/>
            <a:ext cx="1008112" cy="4393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91880" y="3635732"/>
            <a:ext cx="1997968" cy="4767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83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2266" y="1036764"/>
            <a:ext cx="6170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8. </a:t>
            </a:r>
            <a:r>
              <a:rPr lang="ru-RU" sz="2400" dirty="0" smtClean="0">
                <a:solidFill>
                  <a:srgbClr val="003366"/>
                </a:solidFill>
              </a:rPr>
              <a:t>Заполните все поля заявления: 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2820" y="4437112"/>
            <a:ext cx="3913156" cy="4655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289114" y="1498429"/>
            <a:ext cx="4220568" cy="4829853"/>
            <a:chOff x="323528" y="1845092"/>
            <a:chExt cx="4220568" cy="482985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845092"/>
              <a:ext cx="4220568" cy="482985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" name="Прямоугольник 5"/>
            <p:cNvSpPr/>
            <p:nvPr/>
          </p:nvSpPr>
          <p:spPr>
            <a:xfrm>
              <a:off x="755576" y="4581128"/>
              <a:ext cx="1080120" cy="216024"/>
            </a:xfrm>
            <a:prstGeom prst="rect">
              <a:avLst/>
            </a:prstGeom>
            <a:solidFill>
              <a:srgbClr val="E9E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79712" y="4581128"/>
              <a:ext cx="994160" cy="213181"/>
            </a:xfrm>
            <a:prstGeom prst="rect">
              <a:avLst/>
            </a:prstGeom>
            <a:solidFill>
              <a:srgbClr val="E9E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117887" y="4578285"/>
              <a:ext cx="1037793" cy="216024"/>
            </a:xfrm>
            <a:prstGeom prst="rect">
              <a:avLst/>
            </a:prstGeom>
            <a:solidFill>
              <a:srgbClr val="E9E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75560" y="5805264"/>
              <a:ext cx="1080120" cy="144016"/>
            </a:xfrm>
            <a:prstGeom prst="rect">
              <a:avLst/>
            </a:prstGeom>
            <a:solidFill>
              <a:srgbClr val="E9E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95736" y="5805264"/>
              <a:ext cx="696724" cy="14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315912" y="5838131"/>
              <a:ext cx="696724" cy="14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55576" y="5809622"/>
              <a:ext cx="377236" cy="1396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5576" y="6250662"/>
              <a:ext cx="3312368" cy="130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00006" y="3245657"/>
              <a:ext cx="3855970" cy="64600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20163" y="5229200"/>
              <a:ext cx="3913156" cy="37343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71413" y="5690557"/>
              <a:ext cx="3913156" cy="37343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42820" y="6131868"/>
              <a:ext cx="3913156" cy="37343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885" y="2385789"/>
            <a:ext cx="3983595" cy="44275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" name="Овал 20"/>
          <p:cNvSpPr/>
          <p:nvPr/>
        </p:nvSpPr>
        <p:spPr>
          <a:xfrm>
            <a:off x="5004048" y="3356992"/>
            <a:ext cx="3600400" cy="10655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76056" y="4630942"/>
            <a:ext cx="3672407" cy="5262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100482" y="6158635"/>
            <a:ext cx="3600400" cy="4463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877864" y="5343894"/>
            <a:ext cx="1422328" cy="70065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10714" y="4083758"/>
            <a:ext cx="3810848" cy="4454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01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11630</TotalTime>
  <Words>557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Пономаренко Марина Викторовна</cp:lastModifiedBy>
  <cp:revision>883</cp:revision>
  <cp:lastPrinted>2014-04-04T04:07:32Z</cp:lastPrinted>
  <dcterms:created xsi:type="dcterms:W3CDTF">2007-09-30T08:47:55Z</dcterms:created>
  <dcterms:modified xsi:type="dcterms:W3CDTF">2018-01-24T06:04:59Z</dcterms:modified>
</cp:coreProperties>
</file>